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  <p:embeddedFont>
      <p:font typeface="Alfa Slab On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22" Type="http://schemas.openxmlformats.org/officeDocument/2006/relationships/font" Target="fonts/AlfaSlabOne-regular.fntdata"/><Relationship Id="rId10" Type="http://schemas.openxmlformats.org/officeDocument/2006/relationships/slide" Target="slides/slide5.xml"/><Relationship Id="rId21" Type="http://schemas.openxmlformats.org/officeDocument/2006/relationships/font" Target="fonts/ProximaNova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.fntdata"/><Relationship Id="rId6" Type="http://schemas.openxmlformats.org/officeDocument/2006/relationships/slide" Target="slides/slide1.xml"/><Relationship Id="rId18" Type="http://schemas.openxmlformats.org/officeDocument/2006/relationships/font" Target="fonts/ProximaNov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20735ca8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020735ca8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20735ca8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20735ca8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20735ca8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20735ca8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f8f4802b2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f8f4802b2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f8f4802b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f8f4802b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f8f4802b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f8f4802b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20735ca8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20735ca8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20735ca8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20735ca8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20735ca8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20735ca8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20735ca8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20735ca8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20735ca8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020735ca8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5" Type="http://schemas.openxmlformats.org/officeDocument/2006/relationships/image" Target="../media/image2.jpg"/><Relationship Id="rId6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spreadsheets/d/14GAvady1-Ao20qM3-EMf-2xQ3vZ-pDyS5zsBr4kTkq8/edit?usp=shar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olab.research.google.com/drive/1IURan__-glEq4jqfuWz9o3evef9NxvDj?usp=sharin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 Watch - Update</a:t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311700" y="3176323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Using Convolutional Neural Networks to Prevent Wildfires</a:t>
            </a:r>
            <a:endParaRPr b="1" sz="24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11700" y="3665473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Carter Elliott &amp; Steven Nguyen in Partnership with Perimeter Platform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9242" y="4464550"/>
            <a:ext cx="2581760" cy="5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 Missed (11/16/21 - 11/30/21)</a:t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b="12785" l="0" r="0" t="0"/>
          <a:stretch/>
        </p:blipFill>
        <p:spPr>
          <a:xfrm>
            <a:off x="2912470" y="1168825"/>
            <a:ext cx="3319067" cy="359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 Planned (11/30/21 - 12/7/21)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Continue</a:t>
            </a:r>
            <a:r>
              <a:rPr lang="en"/>
              <a:t> to experiment and refine the model with different parameters (additional layers, compilers, learning rates, etc.)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the Training and Validation Accuracies (Seen in plots)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different CNN with </a:t>
            </a:r>
            <a:r>
              <a:rPr lang="en"/>
              <a:t>different</a:t>
            </a:r>
            <a:r>
              <a:rPr lang="en"/>
              <a:t> parameters (different filter sizes, layer amounts, strides, zero padding, etc.) and document models that worked best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Send an update to Perimeter (once accuracy reaches more than 50%)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Areas/Questions for Discussion + Research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Technical Research Question (TRQ)</a:t>
            </a:r>
            <a:endParaRPr b="1" u="sng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is the most important parameter when creating a CNN?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is the purpose of each layer in a CNN algorithm? (Review)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Do certain layers have more of an impact than others?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is the process for uploading a model to AWS?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General Research Questions (GRQ)</a:t>
            </a:r>
            <a:endParaRPr b="1" u="sng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have Convolutional Neural Networks been used for firefighting in the past?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Have any </a:t>
            </a:r>
            <a:r>
              <a:rPr lang="en"/>
              <a:t>Convolutional Neural Networks for firefighting been used in the real world?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impact would this kind of technology have on the firefighting landscape?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Quick Refresher...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Convolutional Neural Networks (CNN) can be used to classify fires, which can be used to detect and alert others about small fires before the become infernos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gathered from the FLAME Dataset can be used to train a model to identify different sized fires using thermal images extracted from a thermal video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863" y="3315274"/>
            <a:ext cx="1645403" cy="1316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3153" y="3315274"/>
            <a:ext cx="1645403" cy="1316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5444" y="3315274"/>
            <a:ext cx="1645403" cy="1316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87735" y="3315276"/>
            <a:ext cx="1645403" cy="13163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1074471" y="4599617"/>
            <a:ext cx="131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no_fire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2966762" y="4599617"/>
            <a:ext cx="131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small_fire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4859053" y="4599617"/>
            <a:ext cx="131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large_fire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6751343" y="4599617"/>
            <a:ext cx="131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multiple_fires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Checklist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Frame the problem and look at the big picture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Get the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Explore the data to gain insights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Prepare the data to better expose underlying patterns to ML algorithms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Explore many different models and short list the best ones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Fine tune models and combine to make great solution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Present the solution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Launch, monitor, and maintain the system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1275" y="1118675"/>
            <a:ext cx="379375" cy="3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/>
          <p:nvPr/>
        </p:nvSpPr>
        <p:spPr>
          <a:xfrm>
            <a:off x="373875" y="1863150"/>
            <a:ext cx="7663800" cy="303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1725" y="1449800"/>
            <a:ext cx="379375" cy="3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/>
          <p:nvPr/>
        </p:nvSpPr>
        <p:spPr>
          <a:xfrm>
            <a:off x="373875" y="2166450"/>
            <a:ext cx="7663800" cy="303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373875" y="2469750"/>
            <a:ext cx="7663800" cy="303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Take A Look...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311700" y="1017725"/>
            <a:ext cx="8520600" cy="3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Fires (Images 1, 2, 3, 8)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Funky shapes/outlines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Majority orange, pink, purple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Funky shapes (environment)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Clearly defined “cold spots”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Small Fires (Images 4, 5)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Small bright spot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Irregular shapes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Large Fire (Images 6, 9)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Very </a:t>
            </a:r>
            <a:r>
              <a:rPr lang="en"/>
              <a:t>clear</a:t>
            </a:r>
            <a:r>
              <a:rPr lang="en"/>
              <a:t> bright spot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Very clear shapes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Multiple Fires (Image 7)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Multiple tiny dots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Clear shapes for fires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Irregular shapes for environment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400" y="809762"/>
            <a:ext cx="4089746" cy="402007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/>
        </p:nvSpPr>
        <p:spPr>
          <a:xfrm>
            <a:off x="4994725" y="360825"/>
            <a:ext cx="378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*First 9 Images of the Training Set*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Preparing the Dataset (FIRE)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11700" y="1152475"/>
            <a:ext cx="8520600" cy="3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F</a:t>
            </a:r>
            <a:r>
              <a:rPr lang="en"/>
              <a:t>ix the</a:t>
            </a:r>
            <a:r>
              <a:rPr lang="en"/>
              <a:t> “Batch Dataset” size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Dataset was created in batches - small segments of the dataset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modified the batch size from 12 to 10,000 so that all the data was in one batch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I</a:t>
            </a:r>
            <a:r>
              <a:rPr lang="en"/>
              <a:t>mage and Label Conversion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Convert the dataset into a NumPy-Based System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Researched and Executed Code to Convert (see Colab Notebook)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R</a:t>
            </a:r>
            <a:r>
              <a:rPr lang="en"/>
              <a:t>econstruct the Training/Testing Sets with Grayscale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Used code from previous labs to grayscale the Training/Testing Sets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Checked for completion by calling the shapes using the </a:t>
            </a:r>
            <a:r>
              <a:rPr i="1" lang="en"/>
              <a:t>.shape</a:t>
            </a:r>
            <a:r>
              <a:rPr lang="en"/>
              <a:t> argument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E</a:t>
            </a:r>
            <a:r>
              <a:rPr lang="en"/>
              <a:t>xpose the Grayscale Training/Testing Sets to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See Colab Notebook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 Many Different Models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120925" y="1017725"/>
            <a:ext cx="8872200" cy="40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Model 1:</a:t>
            </a:r>
            <a:r>
              <a:rPr lang="en"/>
              <a:t> VERY POOR Accuracy (39.81%)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Model 2:</a:t>
            </a:r>
            <a:r>
              <a:rPr lang="en"/>
              <a:t> </a:t>
            </a:r>
            <a:r>
              <a:rPr b="1" lang="en"/>
              <a:t>Zero Padding</a:t>
            </a:r>
            <a:r>
              <a:rPr lang="en"/>
              <a:t> on </a:t>
            </a:r>
            <a:r>
              <a:rPr b="1" lang="en"/>
              <a:t>Convolutional Layer #1</a:t>
            </a:r>
            <a:r>
              <a:rPr lang="en"/>
              <a:t> </a:t>
            </a:r>
            <a:r>
              <a:rPr b="1" lang="en">
                <a:solidFill>
                  <a:srgbClr val="93C47D"/>
                </a:solidFill>
              </a:rPr>
              <a:t>increased</a:t>
            </a:r>
            <a:r>
              <a:rPr lang="en"/>
              <a:t> accuracy (43.82%)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Model 3:</a:t>
            </a:r>
            <a:r>
              <a:rPr lang="en"/>
              <a:t> </a:t>
            </a:r>
            <a:r>
              <a:rPr b="1" lang="en"/>
              <a:t>New Kernel Size (6, 6)</a:t>
            </a:r>
            <a:r>
              <a:rPr lang="en"/>
              <a:t> on </a:t>
            </a:r>
            <a:r>
              <a:rPr b="1" lang="en"/>
              <a:t>Convolutional Layer #1 </a:t>
            </a:r>
            <a:r>
              <a:rPr lang="en"/>
              <a:t>and </a:t>
            </a:r>
            <a:r>
              <a:rPr b="1" lang="en"/>
              <a:t>Smaller Validation Split (0.1)</a:t>
            </a:r>
            <a:r>
              <a:rPr lang="en"/>
              <a:t> </a:t>
            </a:r>
            <a:r>
              <a:rPr b="1" lang="en">
                <a:solidFill>
                  <a:srgbClr val="93C47D"/>
                </a:solidFill>
              </a:rPr>
              <a:t>increased</a:t>
            </a:r>
            <a:r>
              <a:rPr lang="en"/>
              <a:t> accuracy (46.29%)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Model 4:</a:t>
            </a:r>
            <a:r>
              <a:rPr lang="en"/>
              <a:t> </a:t>
            </a:r>
            <a:r>
              <a:rPr b="1" lang="en"/>
              <a:t>Zero Padding</a:t>
            </a:r>
            <a:r>
              <a:rPr lang="en"/>
              <a:t> on </a:t>
            </a:r>
            <a:r>
              <a:rPr b="1" lang="en"/>
              <a:t>Convolutional Layer #2</a:t>
            </a:r>
            <a:r>
              <a:rPr lang="en"/>
              <a:t> </a:t>
            </a:r>
            <a:r>
              <a:rPr b="1" lang="en">
                <a:solidFill>
                  <a:srgbClr val="CC0000"/>
                </a:solidFill>
              </a:rPr>
              <a:t>decreased</a:t>
            </a:r>
            <a:r>
              <a:rPr lang="en"/>
              <a:t> </a:t>
            </a:r>
            <a:r>
              <a:rPr lang="en"/>
              <a:t>accuracy </a:t>
            </a:r>
            <a:r>
              <a:rPr lang="en"/>
              <a:t>(45.70%)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Model 5:</a:t>
            </a:r>
            <a:r>
              <a:rPr lang="en"/>
              <a:t> </a:t>
            </a:r>
            <a:r>
              <a:rPr b="1" lang="en"/>
              <a:t>New Kernel Size (4, 4)</a:t>
            </a:r>
            <a:r>
              <a:rPr lang="en"/>
              <a:t> on </a:t>
            </a:r>
            <a:r>
              <a:rPr b="1" lang="en"/>
              <a:t>Convolutional Layer #2</a:t>
            </a:r>
            <a:r>
              <a:rPr lang="en"/>
              <a:t> </a:t>
            </a:r>
            <a:r>
              <a:rPr b="1" lang="en">
                <a:solidFill>
                  <a:srgbClr val="CC0000"/>
                </a:solidFill>
              </a:rPr>
              <a:t>decreased</a:t>
            </a:r>
            <a:r>
              <a:rPr lang="en"/>
              <a:t> </a:t>
            </a:r>
            <a:r>
              <a:rPr lang="en"/>
              <a:t>accuracy slightly</a:t>
            </a:r>
            <a:r>
              <a:rPr lang="en"/>
              <a:t> (45.58%)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Model 6: </a:t>
            </a:r>
            <a:r>
              <a:rPr b="1" lang="en"/>
              <a:t>Introduction of Learning Rate (0.1)</a:t>
            </a:r>
            <a:r>
              <a:rPr lang="en"/>
              <a:t> </a:t>
            </a:r>
            <a:r>
              <a:rPr b="1" lang="en">
                <a:solidFill>
                  <a:srgbClr val="6AA84F"/>
                </a:solidFill>
              </a:rPr>
              <a:t>increased</a:t>
            </a:r>
            <a:r>
              <a:rPr lang="en"/>
              <a:t> accuracy slightly (45.70%)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Models 7 &amp; 8: </a:t>
            </a:r>
            <a:r>
              <a:rPr b="1" lang="en"/>
              <a:t>Modification of Learning Rate</a:t>
            </a:r>
            <a:r>
              <a:rPr lang="en"/>
              <a:t> kept </a:t>
            </a:r>
            <a:r>
              <a:rPr lang="en"/>
              <a:t>accuracy</a:t>
            </a:r>
            <a:r>
              <a:rPr lang="en"/>
              <a:t> </a:t>
            </a:r>
            <a:r>
              <a:rPr b="1" lang="en">
                <a:solidFill>
                  <a:srgbClr val="3D85C6"/>
                </a:solidFill>
              </a:rPr>
              <a:t>neutral</a:t>
            </a:r>
            <a:r>
              <a:rPr lang="en"/>
              <a:t> (45.70%)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Model 9: </a:t>
            </a:r>
            <a:r>
              <a:rPr b="1" lang="en"/>
              <a:t>Changing Number of Layers</a:t>
            </a:r>
            <a:r>
              <a:rPr lang="en"/>
              <a:t> on </a:t>
            </a:r>
            <a:r>
              <a:rPr b="1" lang="en"/>
              <a:t>Dense Layer #2</a:t>
            </a:r>
            <a:r>
              <a:rPr lang="en"/>
              <a:t> (10 to 4) kept accuracy </a:t>
            </a:r>
            <a:r>
              <a:rPr b="1" lang="en">
                <a:solidFill>
                  <a:srgbClr val="3C78D8"/>
                </a:solidFill>
              </a:rPr>
              <a:t>neutral</a:t>
            </a:r>
            <a:r>
              <a:rPr lang="en"/>
              <a:t> (45.70%)</a:t>
            </a:r>
            <a:endParaRPr/>
          </a:p>
        </p:txBody>
      </p:sp>
      <p:sp>
        <p:nvSpPr>
          <p:cNvPr id="105" name="Google Shape;105;p18"/>
          <p:cNvSpPr txBox="1"/>
          <p:nvPr/>
        </p:nvSpPr>
        <p:spPr>
          <a:xfrm>
            <a:off x="195875" y="4633025"/>
            <a:ext cx="8797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 u="sng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https://docs.google.com/spreadsheets/d/14GAvady1-Ao20qM3-EMf-2xQ3vZ-pDyS5zsBr4kTkq8/edit?usp=sharing</a:t>
            </a:r>
            <a:endParaRPr sz="7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Colab Notebook Demo:</a:t>
            </a:r>
            <a:endParaRPr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 u="sng">
                <a:solidFill>
                  <a:schemeClr val="hlink"/>
                </a:solidFill>
                <a:hlinkClick r:id="rId3"/>
              </a:rPr>
              <a:t>https://colab.research.google.com/drive/1IURan__-glEq4jqfuWz9o3evef9NxvDj?usp=sharing</a:t>
            </a:r>
            <a:endParaRPr b="1" sz="2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(11/16/21 - 11/30/21)</a:t>
            </a:r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can’t get our model </a:t>
            </a:r>
            <a:r>
              <a:rPr lang="en"/>
              <a:t>accuracy</a:t>
            </a:r>
            <a:r>
              <a:rPr lang="en"/>
              <a:t> above 45.70%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is making incorrect predictions (images are not </a:t>
            </a:r>
            <a:r>
              <a:rPr lang="en"/>
              <a:t>matching</a:t>
            </a:r>
            <a:r>
              <a:rPr lang="en"/>
              <a:t> </a:t>
            </a:r>
            <a:r>
              <a:rPr lang="en"/>
              <a:t>with</a:t>
            </a:r>
            <a:r>
              <a:rPr lang="en"/>
              <a:t> the </a:t>
            </a:r>
            <a:r>
              <a:rPr lang="en"/>
              <a:t>classes)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 Accomplished (11/16/21 - 11/30/21)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Converted the Batch Dataset into a NumPy-Based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Split the Dataset into Training and Testing Datasets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Converted Dataset to Grayscale and Normalized the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the “Model Blueprint”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 a successful first test (with no explosions!) and got a baseline accuracy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a document that has each model’s characteristics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Employed multiple different runs and got an improved accuracy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